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1" r:id="rId3"/>
    <p:sldId id="313" r:id="rId4"/>
    <p:sldId id="275" r:id="rId5"/>
    <p:sldId id="308" r:id="rId6"/>
    <p:sldId id="327" r:id="rId7"/>
    <p:sldId id="309" r:id="rId8"/>
    <p:sldId id="302" r:id="rId9"/>
    <p:sldId id="323" r:id="rId10"/>
    <p:sldId id="324" r:id="rId11"/>
    <p:sldId id="331" r:id="rId12"/>
    <p:sldId id="332" r:id="rId13"/>
    <p:sldId id="319" r:id="rId14"/>
    <p:sldId id="303" r:id="rId15"/>
    <p:sldId id="326" r:id="rId16"/>
    <p:sldId id="304" r:id="rId17"/>
    <p:sldId id="328" r:id="rId18"/>
    <p:sldId id="311" r:id="rId19"/>
    <p:sldId id="305" r:id="rId20"/>
    <p:sldId id="307" r:id="rId21"/>
    <p:sldId id="325" r:id="rId22"/>
    <p:sldId id="312" r:id="rId23"/>
    <p:sldId id="306" r:id="rId24"/>
    <p:sldId id="310" r:id="rId25"/>
    <p:sldId id="315" r:id="rId26"/>
    <p:sldId id="314" r:id="rId27"/>
    <p:sldId id="330" r:id="rId28"/>
    <p:sldId id="316" r:id="rId29"/>
    <p:sldId id="329" r:id="rId30"/>
    <p:sldId id="273" r:id="rId31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18" autoAdjust="0"/>
    <p:restoredTop sz="94660"/>
  </p:normalViewPr>
  <p:slideViewPr>
    <p:cSldViewPr snapToGrid="0">
      <p:cViewPr varScale="1">
        <p:scale>
          <a:sx n="52" d="100"/>
          <a:sy n="52" d="100"/>
        </p:scale>
        <p:origin x="-2910" y="-84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25CF-88AF-4FC5-A631-8DF05CE6A1E6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F4AB-3266-4155-96F0-B2D8EEA0A7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55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25CF-88AF-4FC5-A631-8DF05CE6A1E6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F4AB-3266-4155-96F0-B2D8EEA0A7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5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25CF-88AF-4FC5-A631-8DF05CE6A1E6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F4AB-3266-4155-96F0-B2D8EEA0A7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90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25CF-88AF-4FC5-A631-8DF05CE6A1E6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F4AB-3266-4155-96F0-B2D8EEA0A7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2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25CF-88AF-4FC5-A631-8DF05CE6A1E6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F4AB-3266-4155-96F0-B2D8EEA0A7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9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25CF-88AF-4FC5-A631-8DF05CE6A1E6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F4AB-3266-4155-96F0-B2D8EEA0A7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4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25CF-88AF-4FC5-A631-8DF05CE6A1E6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F4AB-3266-4155-96F0-B2D8EEA0A7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2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25CF-88AF-4FC5-A631-8DF05CE6A1E6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F4AB-3266-4155-96F0-B2D8EEA0A7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0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25CF-88AF-4FC5-A631-8DF05CE6A1E6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F4AB-3266-4155-96F0-B2D8EEA0A7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90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25CF-88AF-4FC5-A631-8DF05CE6A1E6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F4AB-3266-4155-96F0-B2D8EEA0A7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89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C25CF-88AF-4FC5-A631-8DF05CE6A1E6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FF4AB-3266-4155-96F0-B2D8EEA0A7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55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C25CF-88AF-4FC5-A631-8DF05CE6A1E6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FF4AB-3266-4155-96F0-B2D8EEA0A7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1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dailymaverick.co.za/article/2013-08-02-sas-unemployment-rates-rise-to-near-record-level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980" y="1995312"/>
            <a:ext cx="6431796" cy="4244622"/>
          </a:xfrm>
        </p:spPr>
        <p:txBody>
          <a:bodyPr>
            <a:normAutofit/>
          </a:bodyPr>
          <a:lstStyle/>
          <a:p>
            <a:r>
              <a:rPr lang="en-US" sz="5300" b="1" dirty="0" smtClean="0">
                <a:solidFill>
                  <a:srgbClr val="FF0000"/>
                </a:solidFill>
                <a:latin typeface="RoCKWELL"/>
              </a:rPr>
              <a:t>UNEMPLOYMENT </a:t>
            </a:r>
            <a:r>
              <a:rPr lang="en-US" sz="5300" b="1" dirty="0" smtClean="0">
                <a:latin typeface="RoCKWELL"/>
              </a:rPr>
              <a:t>SOCIAL COHESION AND GOVERNANCE IN (SOUTH) AFRICA</a:t>
            </a:r>
            <a:endParaRPr lang="en-US" sz="5400" b="1" dirty="0">
              <a:latin typeface="RoCKWEL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500" dirty="0" smtClean="0">
                <a:latin typeface="RoCKWELL"/>
              </a:rPr>
              <a:t>27</a:t>
            </a:r>
            <a:r>
              <a:rPr lang="en-US" sz="2500" baseline="30000" dirty="0" smtClean="0">
                <a:latin typeface="RoCKWELL"/>
              </a:rPr>
              <a:t>TH</a:t>
            </a:r>
            <a:r>
              <a:rPr lang="en-US" sz="2500" dirty="0" smtClean="0">
                <a:latin typeface="RoCKWELL"/>
              </a:rPr>
              <a:t> NOVEMBER 2014</a:t>
            </a:r>
          </a:p>
          <a:p>
            <a:endParaRPr lang="en-US" dirty="0" smtClean="0">
              <a:latin typeface="RoCKWELL"/>
            </a:endParaRPr>
          </a:p>
          <a:p>
            <a:r>
              <a:rPr lang="en-US" sz="5900" dirty="0" smtClean="0">
                <a:latin typeface="RoCKWELL"/>
              </a:rPr>
              <a:t>EPWP SUMMIT</a:t>
            </a:r>
          </a:p>
          <a:p>
            <a:endParaRPr lang="en-US" sz="4000" dirty="0" smtClean="0">
              <a:latin typeface="RoCKWELL"/>
            </a:endParaRPr>
          </a:p>
          <a:p>
            <a:r>
              <a:rPr lang="en-US" dirty="0" smtClean="0">
                <a:latin typeface="RoCKWELL"/>
              </a:rPr>
              <a:t>PRETORIA, SOUTH AFRICA</a:t>
            </a:r>
          </a:p>
          <a:p>
            <a:endParaRPr lang="en-US" dirty="0">
              <a:latin typeface="RoCKWELL"/>
            </a:endParaRPr>
          </a:p>
          <a:p>
            <a:endParaRPr lang="en-US" dirty="0" smtClean="0">
              <a:latin typeface="RoCKWELL"/>
            </a:endParaRPr>
          </a:p>
          <a:p>
            <a:r>
              <a:rPr lang="en-US" sz="3200" dirty="0" smtClean="0">
                <a:latin typeface="RoCKWELL"/>
              </a:rPr>
              <a:t>KOFFI M. KOUAKOU</a:t>
            </a:r>
          </a:p>
          <a:p>
            <a:r>
              <a:rPr lang="en-US" sz="3200" dirty="0" smtClean="0">
                <a:latin typeface="RoCKWELL"/>
              </a:rPr>
              <a:t>WITS SCHOOL OF GOVERNANCE </a:t>
            </a:r>
          </a:p>
          <a:p>
            <a:endParaRPr lang="en-US" dirty="0"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61063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:\epwp\unemloyment_7_create jobs_Stats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62" y="2278252"/>
            <a:ext cx="6548502" cy="5269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9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2706624"/>
            <a:ext cx="6762750" cy="4937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115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ul-Berkowitz-Analysis_Labour-Force-Survey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44" y="2249424"/>
            <a:ext cx="6492240" cy="5396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598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epwp\unemloyment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33" y="3177153"/>
            <a:ext cx="5687877" cy="508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44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54592"/>
            <a:ext cx="6038850" cy="4244622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latin typeface="Rockwell" pitchFamily="18" charset="0"/>
              </a:rPr>
              <a:t>SOCIAL</a:t>
            </a:r>
            <a:r>
              <a:rPr lang="en-US" sz="6000" b="1" dirty="0" smtClean="0">
                <a:solidFill>
                  <a:srgbClr val="FF0000"/>
                </a:solidFill>
                <a:latin typeface="Rockwell" pitchFamily="18" charset="0"/>
              </a:rPr>
              <a:t/>
            </a:r>
            <a:br>
              <a:rPr lang="en-US" sz="6000" b="1" dirty="0" smtClean="0">
                <a:solidFill>
                  <a:srgbClr val="FF0000"/>
                </a:solidFill>
                <a:latin typeface="Rockwell" pitchFamily="18" charset="0"/>
              </a:rPr>
            </a:br>
            <a:r>
              <a:rPr lang="en-US" sz="6000" b="1" dirty="0" smtClean="0">
                <a:solidFill>
                  <a:srgbClr val="FF0000"/>
                </a:solidFill>
                <a:latin typeface="Rockwell" pitchFamily="18" charset="0"/>
              </a:rPr>
              <a:t>COHESION</a:t>
            </a:r>
            <a:br>
              <a:rPr lang="en-US" sz="6000" b="1" dirty="0" smtClean="0">
                <a:solidFill>
                  <a:srgbClr val="FF0000"/>
                </a:solidFill>
                <a:latin typeface="Rockwell" pitchFamily="18" charset="0"/>
              </a:rPr>
            </a:br>
            <a:r>
              <a:rPr lang="en-US" sz="6000" b="1" dirty="0">
                <a:solidFill>
                  <a:srgbClr val="FF0000"/>
                </a:solidFill>
                <a:latin typeface="Rockwell" pitchFamily="18" charset="0"/>
              </a:rPr>
              <a:t/>
            </a:r>
            <a:br>
              <a:rPr lang="en-US" sz="6000" b="1" dirty="0">
                <a:solidFill>
                  <a:srgbClr val="FF0000"/>
                </a:solidFill>
                <a:latin typeface="Rockwell" pitchFamily="18" charset="0"/>
              </a:rPr>
            </a:br>
            <a:r>
              <a:rPr lang="en-US" sz="6000" dirty="0">
                <a:latin typeface="Rockwell" pitchFamily="18" charset="0"/>
              </a:rPr>
              <a:t>definition. brief history. some figures</a:t>
            </a:r>
            <a:r>
              <a:rPr lang="en-US" sz="6000" b="1" dirty="0" smtClean="0">
                <a:latin typeface="Rockwell" pitchFamily="18" charset="0"/>
              </a:rPr>
              <a:t/>
            </a:r>
            <a:br>
              <a:rPr lang="en-US" sz="6000" b="1" dirty="0" smtClean="0">
                <a:latin typeface="Rockwell" pitchFamily="18" charset="0"/>
              </a:rPr>
            </a:br>
            <a:r>
              <a:rPr lang="en-US" sz="6000" b="1" dirty="0" smtClean="0">
                <a:latin typeface="Rockwell" pitchFamily="18" charset="0"/>
              </a:rPr>
              <a:t/>
            </a:r>
            <a:br>
              <a:rPr lang="en-US" sz="6000" b="1" dirty="0" smtClean="0">
                <a:latin typeface="Rockwell" pitchFamily="18" charset="0"/>
              </a:rPr>
            </a:br>
            <a:r>
              <a:rPr lang="en-US" sz="6000" b="1" dirty="0">
                <a:latin typeface="Rockwell" pitchFamily="18" charset="0"/>
              </a:rPr>
              <a:t/>
            </a:r>
            <a:br>
              <a:rPr lang="en-US" sz="6000" b="1" dirty="0">
                <a:latin typeface="Rockwell" pitchFamily="18" charset="0"/>
              </a:rPr>
            </a:br>
            <a:endParaRPr lang="en-US" sz="4000" dirty="0"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7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epwp\unemloyment_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54" y="1968285"/>
            <a:ext cx="6597412" cy="6354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90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54592"/>
            <a:ext cx="6038850" cy="4244622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Rockwell" pitchFamily="18" charset="0"/>
              </a:rPr>
              <a:t>GOVERNANCE</a:t>
            </a:r>
            <a:r>
              <a:rPr lang="en-US" sz="6000" b="1" dirty="0" smtClean="0">
                <a:latin typeface="Rockwell" pitchFamily="18" charset="0"/>
              </a:rPr>
              <a:t/>
            </a:r>
            <a:br>
              <a:rPr lang="en-US" sz="6000" b="1" dirty="0" smtClean="0">
                <a:latin typeface="Rockwell" pitchFamily="18" charset="0"/>
              </a:rPr>
            </a:br>
            <a:r>
              <a:rPr lang="en-US" sz="6000" b="1" dirty="0">
                <a:latin typeface="Rockwell" pitchFamily="18" charset="0"/>
              </a:rPr>
              <a:t/>
            </a:r>
            <a:br>
              <a:rPr lang="en-US" sz="6000" b="1" dirty="0">
                <a:latin typeface="Rockwell" pitchFamily="18" charset="0"/>
              </a:rPr>
            </a:br>
            <a:r>
              <a:rPr lang="en-US" sz="6000" dirty="0">
                <a:latin typeface="Rockwell" pitchFamily="18" charset="0"/>
              </a:rPr>
              <a:t>definition. brief history. some figures</a:t>
            </a:r>
            <a:r>
              <a:rPr lang="en-US" sz="6000" b="1" dirty="0" smtClean="0">
                <a:latin typeface="Rockwell" pitchFamily="18" charset="0"/>
              </a:rPr>
              <a:t/>
            </a:r>
            <a:br>
              <a:rPr lang="en-US" sz="6000" b="1" dirty="0" smtClean="0">
                <a:latin typeface="Rockwell" pitchFamily="18" charset="0"/>
              </a:rPr>
            </a:br>
            <a:r>
              <a:rPr lang="en-US" sz="6000" b="1" dirty="0" smtClean="0">
                <a:latin typeface="Rockwell" pitchFamily="18" charset="0"/>
              </a:rPr>
              <a:t/>
            </a:r>
            <a:br>
              <a:rPr lang="en-US" sz="6000" b="1" dirty="0" smtClean="0">
                <a:latin typeface="Rockwell" pitchFamily="18" charset="0"/>
              </a:rPr>
            </a:br>
            <a:r>
              <a:rPr lang="en-US" sz="6000" b="1" dirty="0">
                <a:latin typeface="Rockwell" pitchFamily="18" charset="0"/>
              </a:rPr>
              <a:t/>
            </a:r>
            <a:br>
              <a:rPr lang="en-US" sz="6000" b="1" dirty="0">
                <a:latin typeface="Rockwell" pitchFamily="18" charset="0"/>
              </a:rPr>
            </a:br>
            <a:endParaRPr lang="en-US" sz="4000" dirty="0"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7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epwp\unemloyment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61" y="1813302"/>
            <a:ext cx="6448217" cy="621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38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129678"/>
            <a:ext cx="5915025" cy="7735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Government and Governance </a:t>
            </a:r>
          </a:p>
          <a:p>
            <a:pPr marL="0" indent="0" algn="ctr">
              <a:buNone/>
            </a:pPr>
            <a:endParaRPr lang="en-US" sz="7200" b="1" dirty="0">
              <a:solidFill>
                <a:srgbClr val="FF0000"/>
              </a:solidFill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US" sz="6000" b="1" dirty="0" smtClean="0">
                <a:solidFill>
                  <a:srgbClr val="FF0000"/>
                </a:solidFill>
                <a:latin typeface="Rockwell" pitchFamily="18" charset="0"/>
              </a:rPr>
              <a:t>Unemployment</a:t>
            </a:r>
            <a:endParaRPr lang="en-US" sz="6000" b="1" dirty="0" smtClean="0">
              <a:latin typeface="Rockwell" pitchFamily="18" charset="0"/>
            </a:endParaRPr>
          </a:p>
          <a:p>
            <a:pPr marL="0" indent="0" algn="ctr">
              <a:buNone/>
            </a:pPr>
            <a:endParaRPr lang="en-US" sz="7200" b="1" dirty="0"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54592"/>
            <a:ext cx="6038850" cy="4244622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latin typeface="RoCKWELL"/>
              </a:rPr>
              <a:t>THE</a:t>
            </a:r>
            <a:r>
              <a:rPr lang="en-US" sz="6000" b="1" dirty="0" smtClean="0">
                <a:solidFill>
                  <a:srgbClr val="FF0000"/>
                </a:solidFill>
                <a:latin typeface="RoCKWELL"/>
              </a:rPr>
              <a:t/>
            </a:r>
            <a:br>
              <a:rPr lang="en-US" sz="6000" b="1" dirty="0" smtClean="0">
                <a:solidFill>
                  <a:srgbClr val="FF0000"/>
                </a:solidFill>
                <a:latin typeface="RoCKWELL"/>
              </a:rPr>
            </a:br>
            <a:r>
              <a:rPr lang="en-US" sz="6000" b="1" dirty="0" smtClean="0">
                <a:solidFill>
                  <a:srgbClr val="FF0000"/>
                </a:solidFill>
                <a:latin typeface="RoCKWELL"/>
              </a:rPr>
              <a:t>IMPERATIVE NEXUS</a:t>
            </a:r>
            <a:br>
              <a:rPr lang="en-US" sz="6000" b="1" dirty="0" smtClean="0">
                <a:solidFill>
                  <a:srgbClr val="FF0000"/>
                </a:solidFill>
                <a:latin typeface="RoCKWELL"/>
              </a:rPr>
            </a:br>
            <a:r>
              <a:rPr lang="en-US" sz="6000" b="1" dirty="0" smtClean="0">
                <a:latin typeface="RoCKWELL"/>
              </a:rPr>
              <a:t/>
            </a:r>
            <a:br>
              <a:rPr lang="en-US" sz="6000" b="1" dirty="0" smtClean="0">
                <a:latin typeface="RoCKWELL"/>
              </a:rPr>
            </a:br>
            <a:r>
              <a:rPr lang="en-US" sz="6000" b="1" dirty="0" smtClean="0">
                <a:latin typeface="RoCKWELL"/>
              </a:rPr>
              <a:t/>
            </a:r>
            <a:br>
              <a:rPr lang="en-US" sz="6000" b="1" dirty="0" smtClean="0">
                <a:latin typeface="RoCKWELL"/>
              </a:rPr>
            </a:br>
            <a:r>
              <a:rPr lang="en-US" sz="6000" b="1" dirty="0">
                <a:latin typeface="RoCKWELL"/>
              </a:rPr>
              <a:t/>
            </a:r>
            <a:br>
              <a:rPr lang="en-US" sz="6000" b="1" dirty="0">
                <a:latin typeface="RoCKWELL"/>
              </a:rPr>
            </a:br>
            <a:endParaRPr lang="en-US" sz="4000" dirty="0"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24897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790414"/>
            <a:ext cx="5915025" cy="1084881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-1-</a:t>
            </a:r>
          </a:p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Context and Meanings</a:t>
            </a:r>
          </a:p>
          <a:p>
            <a:pPr marL="0" indent="0" algn="ctr">
              <a:buNone/>
            </a:pPr>
            <a:endParaRPr lang="en-US" sz="7200" b="1" dirty="0" smtClean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-2-</a:t>
            </a:r>
            <a:endParaRPr lang="en-US" sz="7200" b="1" dirty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Unemployment</a:t>
            </a:r>
          </a:p>
          <a:p>
            <a:pPr marL="0" indent="0" algn="ctr">
              <a:buNone/>
            </a:pPr>
            <a:endParaRPr lang="en-US" sz="7200" b="1" dirty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-3-</a:t>
            </a:r>
          </a:p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Social Cohesion</a:t>
            </a:r>
          </a:p>
          <a:p>
            <a:pPr marL="0" indent="0" algn="ctr">
              <a:buNone/>
            </a:pPr>
            <a:endParaRPr lang="en-US" sz="7200" b="1" dirty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-4-</a:t>
            </a:r>
          </a:p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Governance</a:t>
            </a:r>
          </a:p>
          <a:p>
            <a:pPr marL="0" indent="0" algn="ctr">
              <a:buNone/>
            </a:pPr>
            <a:endParaRPr lang="en-US" sz="7200" b="1" dirty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-5-</a:t>
            </a:r>
            <a:endParaRPr lang="en-US" sz="7200" b="1" dirty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US" sz="7200" b="1" dirty="0" smtClean="0">
                <a:solidFill>
                  <a:srgbClr val="FF0000"/>
                </a:solidFill>
                <a:latin typeface="Rockwell" pitchFamily="18" charset="0"/>
              </a:rPr>
              <a:t>THE IMPERATIVE NEXUS</a:t>
            </a:r>
          </a:p>
          <a:p>
            <a:pPr marL="0" indent="0" algn="ctr">
              <a:buNone/>
            </a:pPr>
            <a:endParaRPr lang="en-US" sz="7200" b="1" dirty="0" smtClean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-6-</a:t>
            </a:r>
          </a:p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Conclusion</a:t>
            </a:r>
          </a:p>
          <a:p>
            <a:pPr marL="0" indent="0" algn="ctr">
              <a:buNone/>
            </a:pPr>
            <a:endParaRPr lang="en-US" sz="2400" b="1" i="1" dirty="0">
              <a:solidFill>
                <a:srgbClr val="FF0000"/>
              </a:solidFill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68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980" y="1525245"/>
            <a:ext cx="6478291" cy="7735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THE </a:t>
            </a:r>
            <a:r>
              <a:rPr lang="en-US" sz="6000" b="1" dirty="0" smtClean="0">
                <a:solidFill>
                  <a:srgbClr val="FF0000"/>
                </a:solidFill>
                <a:latin typeface="Rockwell" pitchFamily="18" charset="0"/>
              </a:rPr>
              <a:t>JUSTIFICATION</a:t>
            </a:r>
            <a:r>
              <a:rPr lang="en-US" sz="6000" b="1" dirty="0" smtClean="0">
                <a:latin typeface="Rockwell" pitchFamily="18" charset="0"/>
              </a:rPr>
              <a:t> </a:t>
            </a:r>
            <a:r>
              <a:rPr lang="en-US" sz="7200" b="1" dirty="0" smtClean="0">
                <a:latin typeface="Rockwell" pitchFamily="18" charset="0"/>
              </a:rPr>
              <a:t>FOR </a:t>
            </a:r>
          </a:p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THE IMPERATIVE NEXUS</a:t>
            </a:r>
            <a:endParaRPr lang="en-US" sz="2400" b="1" i="1" dirty="0">
              <a:solidFill>
                <a:srgbClr val="FF0000"/>
              </a:solidFill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9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epwp\unemloyment_7_create job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04" y="2603715"/>
            <a:ext cx="6534564" cy="5362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86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980" y="2129678"/>
            <a:ext cx="6200533" cy="773571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Governance</a:t>
            </a:r>
          </a:p>
          <a:p>
            <a:pPr marL="0" indent="0" algn="ctr">
              <a:buNone/>
            </a:pPr>
            <a:r>
              <a:rPr lang="en-US" sz="7200" b="1" dirty="0" smtClean="0">
                <a:solidFill>
                  <a:srgbClr val="FF0000"/>
                </a:solidFill>
                <a:latin typeface="Rockwell" pitchFamily="18" charset="0"/>
              </a:rPr>
              <a:t>Employment</a:t>
            </a:r>
            <a:endParaRPr lang="en-US" sz="7200" b="1" dirty="0" smtClean="0">
              <a:latin typeface="Rockwell" pitchFamily="18" charset="0"/>
            </a:endParaRPr>
          </a:p>
          <a:p>
            <a:pPr marL="0" indent="0" algn="ctr">
              <a:buNone/>
            </a:pPr>
            <a:endParaRPr lang="en-US" sz="7200" b="1" dirty="0" smtClean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Unemployment</a:t>
            </a:r>
          </a:p>
          <a:p>
            <a:pPr marL="0" indent="0" algn="ctr">
              <a:buNone/>
            </a:pPr>
            <a:endParaRPr lang="en-US" sz="7200" b="1" dirty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Social Cohesion</a:t>
            </a:r>
          </a:p>
          <a:p>
            <a:pPr marL="0" indent="0" algn="ctr">
              <a:buNone/>
            </a:pPr>
            <a:endParaRPr lang="en-US" sz="7200" b="1" dirty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US" sz="7200" b="1" dirty="0" smtClean="0">
                <a:solidFill>
                  <a:srgbClr val="FF0000"/>
                </a:solidFill>
                <a:latin typeface="Rockwell" pitchFamily="18" charset="0"/>
              </a:rPr>
              <a:t>Development</a:t>
            </a:r>
          </a:p>
        </p:txBody>
      </p:sp>
    </p:spTree>
    <p:extLst>
      <p:ext uri="{BB962C8B-B14F-4D97-AF65-F5344CB8AC3E}">
        <p14:creationId xmlns:p14="http://schemas.microsoft.com/office/powerpoint/2010/main" val="4028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54592"/>
            <a:ext cx="6038850" cy="4244622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atin typeface="RoCKWELL"/>
              </a:rPr>
              <a:t>CONCLUSION</a:t>
            </a:r>
            <a:br>
              <a:rPr lang="en-US" sz="6000" b="1" dirty="0" smtClean="0">
                <a:latin typeface="RoCKWELL"/>
              </a:rPr>
            </a:br>
            <a:r>
              <a:rPr lang="en-US" sz="6000" b="1" dirty="0" smtClean="0">
                <a:latin typeface="RoCKWELL"/>
              </a:rPr>
              <a:t/>
            </a:r>
            <a:br>
              <a:rPr lang="en-US" sz="6000" b="1" dirty="0" smtClean="0">
                <a:latin typeface="RoCKWELL"/>
              </a:rPr>
            </a:br>
            <a:r>
              <a:rPr lang="en-US" sz="6000" b="1" dirty="0">
                <a:latin typeface="RoCKWELL"/>
              </a:rPr>
              <a:t/>
            </a:r>
            <a:br>
              <a:rPr lang="en-US" sz="6000" b="1" dirty="0">
                <a:latin typeface="RoCKWELL"/>
              </a:rPr>
            </a:br>
            <a:endParaRPr lang="en-US" sz="4000" dirty="0"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24897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54592"/>
            <a:ext cx="6038850" cy="4244622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RoCKWELL"/>
              </a:rPr>
              <a:t>SO WHAT?</a:t>
            </a:r>
            <a:r>
              <a:rPr lang="en-US" sz="6000" b="1" dirty="0" smtClean="0">
                <a:latin typeface="RoCKWELL"/>
              </a:rPr>
              <a:t/>
            </a:r>
            <a:br>
              <a:rPr lang="en-US" sz="6000" b="1" dirty="0" smtClean="0">
                <a:latin typeface="RoCKWELL"/>
              </a:rPr>
            </a:br>
            <a:r>
              <a:rPr lang="en-US" sz="6000" b="1" dirty="0" smtClean="0">
                <a:latin typeface="RoCKWELL"/>
              </a:rPr>
              <a:t/>
            </a:r>
            <a:br>
              <a:rPr lang="en-US" sz="6000" b="1" dirty="0" smtClean="0">
                <a:latin typeface="RoCKWELL"/>
              </a:rPr>
            </a:br>
            <a:r>
              <a:rPr lang="en-US" sz="6000" b="1" dirty="0">
                <a:latin typeface="RoCKWELL"/>
              </a:rPr>
              <a:t/>
            </a:r>
            <a:br>
              <a:rPr lang="en-US" sz="6000" b="1" dirty="0">
                <a:latin typeface="RoCKWELL"/>
              </a:rPr>
            </a:br>
            <a:endParaRPr lang="en-US" sz="4000" dirty="0"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66545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54592"/>
            <a:ext cx="6038850" cy="4244622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latin typeface="RoCKWELL"/>
              </a:rPr>
              <a:t>THE</a:t>
            </a:r>
            <a:r>
              <a:rPr lang="en-US" sz="6000" b="1" dirty="0" smtClean="0">
                <a:solidFill>
                  <a:srgbClr val="FF0000"/>
                </a:solidFill>
                <a:latin typeface="RoCKWELL"/>
              </a:rPr>
              <a:t/>
            </a:r>
            <a:br>
              <a:rPr lang="en-US" sz="6000" b="1" dirty="0" smtClean="0">
                <a:solidFill>
                  <a:srgbClr val="FF0000"/>
                </a:solidFill>
                <a:latin typeface="RoCKWELL"/>
              </a:rPr>
            </a:br>
            <a:r>
              <a:rPr lang="en-US" sz="6000" b="1" dirty="0" smtClean="0">
                <a:solidFill>
                  <a:srgbClr val="FF0000"/>
                </a:solidFill>
                <a:latin typeface="RoCKWELL"/>
              </a:rPr>
              <a:t>IMPERATIVE NEXUS</a:t>
            </a:r>
            <a:br>
              <a:rPr lang="en-US" sz="6000" b="1" dirty="0" smtClean="0">
                <a:solidFill>
                  <a:srgbClr val="FF0000"/>
                </a:solidFill>
                <a:latin typeface="RoCKWELL"/>
              </a:rPr>
            </a:br>
            <a:r>
              <a:rPr lang="en-US" sz="6000" b="1" dirty="0" smtClean="0">
                <a:latin typeface="RoCKWELL"/>
              </a:rPr>
              <a:t/>
            </a:r>
            <a:br>
              <a:rPr lang="en-US" sz="6000" b="1" dirty="0" smtClean="0">
                <a:latin typeface="RoCKWELL"/>
              </a:rPr>
            </a:br>
            <a:r>
              <a:rPr lang="en-US" sz="6000" b="1" dirty="0" smtClean="0">
                <a:latin typeface="RoCKWELL"/>
              </a:rPr>
              <a:t/>
            </a:r>
            <a:br>
              <a:rPr lang="en-US" sz="6000" b="1" dirty="0" smtClean="0">
                <a:latin typeface="RoCKWELL"/>
              </a:rPr>
            </a:br>
            <a:r>
              <a:rPr lang="en-US" sz="6000" b="1" dirty="0">
                <a:latin typeface="RoCKWELL"/>
              </a:rPr>
              <a:t/>
            </a:r>
            <a:br>
              <a:rPr lang="en-US" sz="6000" b="1" dirty="0">
                <a:latin typeface="RoCKWELL"/>
              </a:rPr>
            </a:br>
            <a:endParaRPr lang="en-US" sz="4000" dirty="0"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69146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980" y="1394847"/>
            <a:ext cx="6200533" cy="958642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ZA" sz="7200" b="1" dirty="0">
                <a:latin typeface="Rockwell" pitchFamily="18" charset="0"/>
              </a:rPr>
              <a:t>"To govern - means to </a:t>
            </a:r>
            <a:r>
              <a:rPr lang="en-ZA" sz="7200" b="1" dirty="0" smtClean="0">
                <a:latin typeface="Rockwell" pitchFamily="18" charset="0"/>
              </a:rPr>
              <a:t>foresee. </a:t>
            </a:r>
          </a:p>
          <a:p>
            <a:pPr marL="0" indent="0" algn="ctr">
              <a:buNone/>
            </a:pPr>
            <a:endParaRPr lang="en-ZA" sz="7200" b="1" dirty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ZA" sz="7200" b="1" dirty="0" smtClean="0">
                <a:latin typeface="Rockwell" pitchFamily="18" charset="0"/>
              </a:rPr>
              <a:t>Without </a:t>
            </a:r>
            <a:r>
              <a:rPr lang="en-ZA" sz="7200" b="1" dirty="0">
                <a:latin typeface="Rockwell" pitchFamily="18" charset="0"/>
              </a:rPr>
              <a:t>foreseeing one cannot govern ."</a:t>
            </a:r>
          </a:p>
          <a:p>
            <a:pPr marL="0" indent="0" algn="ctr">
              <a:buNone/>
            </a:pPr>
            <a:endParaRPr lang="en-US" sz="7200" b="1" dirty="0" smtClean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US" sz="4400" dirty="0" smtClean="0">
                <a:latin typeface="Rockwell" pitchFamily="18" charset="0"/>
              </a:rPr>
              <a:t>Anonymous proverb</a:t>
            </a:r>
          </a:p>
          <a:p>
            <a:pPr marL="0" indent="0" algn="ctr">
              <a:buNone/>
            </a:pPr>
            <a:endParaRPr lang="en-US" sz="4400" i="1" dirty="0">
              <a:solidFill>
                <a:srgbClr val="FF0000"/>
              </a:solidFill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34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699" y="6892260"/>
            <a:ext cx="6038850" cy="4244622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latin typeface="Rockwell" pitchFamily="18" charset="0"/>
              </a:rPr>
              <a:t>THE</a:t>
            </a:r>
            <a:r>
              <a:rPr lang="en-US" sz="6000" b="1" dirty="0" smtClean="0">
                <a:solidFill>
                  <a:srgbClr val="FF0000"/>
                </a:solidFill>
                <a:latin typeface="Rockwell" pitchFamily="18" charset="0"/>
              </a:rPr>
              <a:t/>
            </a:r>
            <a:br>
              <a:rPr lang="en-US" sz="6000" b="1" dirty="0" smtClean="0">
                <a:solidFill>
                  <a:srgbClr val="FF0000"/>
                </a:solidFill>
                <a:latin typeface="Rockwell" pitchFamily="18" charset="0"/>
              </a:rPr>
            </a:br>
            <a:r>
              <a:rPr lang="en-US" sz="6000" b="1" dirty="0" smtClean="0">
                <a:solidFill>
                  <a:srgbClr val="FF0000"/>
                </a:solidFill>
                <a:latin typeface="Rockwell" pitchFamily="18" charset="0"/>
              </a:rPr>
              <a:t>IMPERATIVE NEXUS</a:t>
            </a:r>
            <a:br>
              <a:rPr lang="en-US" sz="6000" b="1" dirty="0" smtClean="0">
                <a:solidFill>
                  <a:srgbClr val="FF0000"/>
                </a:solidFill>
                <a:latin typeface="Rockwell" pitchFamily="18" charset="0"/>
              </a:rPr>
            </a:br>
            <a:r>
              <a:rPr lang="en-US" sz="6000" b="1" dirty="0" smtClean="0">
                <a:solidFill>
                  <a:srgbClr val="FF0000"/>
                </a:solidFill>
                <a:latin typeface="Rockwell" pitchFamily="18" charset="0"/>
              </a:rPr>
              <a:t/>
            </a:r>
            <a:br>
              <a:rPr lang="en-US" sz="6000" b="1" dirty="0" smtClean="0">
                <a:solidFill>
                  <a:srgbClr val="FF0000"/>
                </a:solidFill>
                <a:latin typeface="Rockwell" pitchFamily="18" charset="0"/>
              </a:rPr>
            </a:br>
            <a:r>
              <a:rPr lang="en-US" sz="6000" b="1" dirty="0">
                <a:solidFill>
                  <a:srgbClr val="FF0000"/>
                </a:solidFill>
                <a:latin typeface="Rockwell" pitchFamily="18" charset="0"/>
              </a:rPr>
              <a:t/>
            </a:r>
            <a:br>
              <a:rPr lang="en-US" sz="6000" b="1" dirty="0">
                <a:solidFill>
                  <a:srgbClr val="FF0000"/>
                </a:solidFill>
                <a:latin typeface="Rockwell" pitchFamily="18" charset="0"/>
              </a:rPr>
            </a:br>
            <a:r>
              <a:rPr lang="en-ZA" sz="6000" b="1" dirty="0" smtClean="0">
                <a:latin typeface="Rockwell" pitchFamily="18" charset="0"/>
              </a:rPr>
              <a:t>governance. </a:t>
            </a:r>
            <a:r>
              <a:rPr lang="en-ZA" sz="6000" b="1" dirty="0" smtClean="0">
                <a:solidFill>
                  <a:srgbClr val="FF0000"/>
                </a:solidFill>
                <a:latin typeface="Rockwell" pitchFamily="18" charset="0"/>
              </a:rPr>
              <a:t>EMPLOYMENT.</a:t>
            </a:r>
            <a:br>
              <a:rPr lang="en-ZA" sz="6000" b="1" dirty="0" smtClean="0">
                <a:solidFill>
                  <a:srgbClr val="FF0000"/>
                </a:solidFill>
                <a:latin typeface="Rockwell" pitchFamily="18" charset="0"/>
              </a:rPr>
            </a:br>
            <a:r>
              <a:rPr lang="en-ZA" sz="6000" b="1" dirty="0" smtClean="0">
                <a:solidFill>
                  <a:srgbClr val="FF0000"/>
                </a:solidFill>
                <a:latin typeface="Rockwell" pitchFamily="18" charset="0"/>
              </a:rPr>
              <a:t> </a:t>
            </a:r>
            <a:r>
              <a:rPr lang="en-ZA" sz="6000" b="1" dirty="0" smtClean="0">
                <a:latin typeface="Rockwell" pitchFamily="18" charset="0"/>
              </a:rPr>
              <a:t/>
            </a:r>
            <a:br>
              <a:rPr lang="en-ZA" sz="6000" b="1" dirty="0" smtClean="0">
                <a:latin typeface="Rockwell" pitchFamily="18" charset="0"/>
              </a:rPr>
            </a:br>
            <a:r>
              <a:rPr lang="en-ZA" sz="6000" b="1" dirty="0" smtClean="0">
                <a:latin typeface="Rockwell" pitchFamily="18" charset="0"/>
              </a:rPr>
              <a:t>social cohesion.</a:t>
            </a:r>
            <a:r>
              <a:rPr lang="en-US" sz="6000" b="1" dirty="0" smtClean="0">
                <a:solidFill>
                  <a:srgbClr val="FF0000"/>
                </a:solidFill>
                <a:latin typeface="Rockwell" pitchFamily="18" charset="0"/>
              </a:rPr>
              <a:t/>
            </a:r>
            <a:br>
              <a:rPr lang="en-US" sz="6000" b="1" dirty="0" smtClean="0">
                <a:solidFill>
                  <a:srgbClr val="FF0000"/>
                </a:solidFill>
                <a:latin typeface="Rockwell" pitchFamily="18" charset="0"/>
              </a:rPr>
            </a:br>
            <a:r>
              <a:rPr lang="en-US" sz="6000" b="1" dirty="0" smtClean="0">
                <a:latin typeface="Rockwell" pitchFamily="18" charset="0"/>
              </a:rPr>
              <a:t/>
            </a:r>
            <a:br>
              <a:rPr lang="en-US" sz="6000" b="1" dirty="0" smtClean="0">
                <a:latin typeface="Rockwell" pitchFamily="18" charset="0"/>
              </a:rPr>
            </a:br>
            <a:r>
              <a:rPr lang="en-US" sz="6000" b="1" dirty="0" smtClean="0">
                <a:latin typeface="Rockwell" pitchFamily="18" charset="0"/>
              </a:rPr>
              <a:t/>
            </a:r>
            <a:br>
              <a:rPr lang="en-US" sz="6000" b="1" dirty="0" smtClean="0">
                <a:latin typeface="Rockwell" pitchFamily="18" charset="0"/>
              </a:rPr>
            </a:br>
            <a:r>
              <a:rPr lang="en-US" sz="6000" b="1" dirty="0">
                <a:latin typeface="Rockwell" pitchFamily="18" charset="0"/>
              </a:rPr>
              <a:t/>
            </a:r>
            <a:br>
              <a:rPr lang="en-US" sz="6000" b="1" dirty="0">
                <a:latin typeface="Rockwell" pitchFamily="18" charset="0"/>
              </a:rPr>
            </a:br>
            <a:endParaRPr lang="en-US" sz="4000" dirty="0"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69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980" y="1394847"/>
            <a:ext cx="6200533" cy="95864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A" sz="7200" b="1" dirty="0">
                <a:latin typeface="Rockwell" pitchFamily="18" charset="0"/>
              </a:rPr>
              <a:t>"To govern - means to </a:t>
            </a:r>
            <a:r>
              <a:rPr lang="en-ZA" sz="7200" b="1" dirty="0" smtClean="0">
                <a:latin typeface="Rockwell" pitchFamily="18" charset="0"/>
              </a:rPr>
              <a:t>lead. </a:t>
            </a:r>
          </a:p>
          <a:p>
            <a:pPr marL="0" indent="0" algn="ctr">
              <a:buNone/>
            </a:pPr>
            <a:endParaRPr lang="en-ZA" sz="7200" b="1" dirty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ZA" sz="7200" b="1" dirty="0" smtClean="0">
                <a:latin typeface="Rockwell" pitchFamily="18" charset="0"/>
              </a:rPr>
              <a:t>To lead is govern well."</a:t>
            </a:r>
            <a:endParaRPr lang="en-ZA" sz="7200" b="1" dirty="0">
              <a:latin typeface="Rockwell" pitchFamily="18" charset="0"/>
            </a:endParaRPr>
          </a:p>
          <a:p>
            <a:pPr marL="0" indent="0" algn="ctr">
              <a:buNone/>
            </a:pPr>
            <a:endParaRPr lang="en-US" sz="7200" b="1" dirty="0" smtClean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US" sz="4400" dirty="0" smtClean="0">
                <a:latin typeface="Rockwell" pitchFamily="18" charset="0"/>
              </a:rPr>
              <a:t>Anonymous proverb</a:t>
            </a:r>
          </a:p>
          <a:p>
            <a:pPr marL="0" indent="0" algn="ctr">
              <a:buNone/>
            </a:pPr>
            <a:endParaRPr lang="en-US" sz="4400" i="1" dirty="0">
              <a:solidFill>
                <a:srgbClr val="FF0000"/>
              </a:solidFill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66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epwp\unemloyment_7_create job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04" y="2603715"/>
            <a:ext cx="6534564" cy="5362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16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476" y="1394847"/>
            <a:ext cx="6154038" cy="958642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ZA" sz="7200" b="1" dirty="0">
                <a:latin typeface="Rockwell" pitchFamily="18" charset="0"/>
              </a:rPr>
              <a:t>"To </a:t>
            </a:r>
            <a:r>
              <a:rPr lang="en-ZA" sz="7200" b="1" dirty="0">
                <a:solidFill>
                  <a:srgbClr val="FF0000"/>
                </a:solidFill>
                <a:latin typeface="Rockwell" pitchFamily="18" charset="0"/>
              </a:rPr>
              <a:t>govern</a:t>
            </a:r>
            <a:r>
              <a:rPr lang="en-ZA" sz="7200" b="1" dirty="0">
                <a:latin typeface="Rockwell" pitchFamily="18" charset="0"/>
              </a:rPr>
              <a:t> - means to </a:t>
            </a:r>
            <a:r>
              <a:rPr lang="en-ZA" sz="7200" b="1" dirty="0" smtClean="0">
                <a:latin typeface="Rockwell" pitchFamily="18" charset="0"/>
              </a:rPr>
              <a:t>foresee. </a:t>
            </a:r>
          </a:p>
          <a:p>
            <a:pPr marL="0" indent="0" algn="ctr">
              <a:buNone/>
            </a:pPr>
            <a:endParaRPr lang="en-ZA" sz="7200" b="1" dirty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ZA" sz="7200" b="1" dirty="0" smtClean="0">
                <a:latin typeface="Rockwell" pitchFamily="18" charset="0"/>
              </a:rPr>
              <a:t>Without </a:t>
            </a:r>
            <a:r>
              <a:rPr lang="en-ZA" sz="7200" b="1" dirty="0">
                <a:latin typeface="Rockwell" pitchFamily="18" charset="0"/>
              </a:rPr>
              <a:t>foreseeing one cannot </a:t>
            </a:r>
            <a:r>
              <a:rPr lang="en-ZA" sz="7200" b="1" dirty="0">
                <a:solidFill>
                  <a:srgbClr val="FF0000"/>
                </a:solidFill>
                <a:latin typeface="Rockwell" pitchFamily="18" charset="0"/>
              </a:rPr>
              <a:t>govern</a:t>
            </a:r>
            <a:r>
              <a:rPr lang="en-ZA" sz="7200" b="1" dirty="0">
                <a:latin typeface="Rockwell" pitchFamily="18" charset="0"/>
              </a:rPr>
              <a:t> ."</a:t>
            </a:r>
          </a:p>
          <a:p>
            <a:pPr marL="0" indent="0" algn="ctr">
              <a:buNone/>
            </a:pPr>
            <a:endParaRPr lang="en-US" sz="7200" b="1" dirty="0" smtClean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US" sz="4400" dirty="0" smtClean="0">
                <a:latin typeface="Rockwell" pitchFamily="18" charset="0"/>
              </a:rPr>
              <a:t>Anonymous proverb</a:t>
            </a:r>
          </a:p>
          <a:p>
            <a:pPr marL="0" indent="0" algn="ctr">
              <a:buNone/>
            </a:pPr>
            <a:endParaRPr lang="en-US" sz="4400" i="1" dirty="0">
              <a:solidFill>
                <a:srgbClr val="FF0000"/>
              </a:solidFill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5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575" y="425592"/>
            <a:ext cx="6038850" cy="4244622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RoCKWELL"/>
              </a:rPr>
              <a:t>THANKS</a:t>
            </a:r>
            <a:endParaRPr lang="en-US" sz="6000" b="1" dirty="0">
              <a:latin typeface="RoCKWEL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latin typeface="RoCKWELL"/>
              </a:rPr>
              <a:t>SUNDAY 27</a:t>
            </a:r>
            <a:r>
              <a:rPr lang="en-US" baseline="30000" dirty="0" smtClean="0">
                <a:latin typeface="RoCKWELL"/>
              </a:rPr>
              <a:t>TH</a:t>
            </a:r>
            <a:r>
              <a:rPr lang="en-US" dirty="0" smtClean="0">
                <a:latin typeface="RoCKWELL"/>
              </a:rPr>
              <a:t> NOVEMBER 2014</a:t>
            </a:r>
          </a:p>
          <a:p>
            <a:endParaRPr lang="en-US" dirty="0">
              <a:latin typeface="RoCKWELL"/>
            </a:endParaRPr>
          </a:p>
          <a:p>
            <a:r>
              <a:rPr lang="en-US" sz="2800" dirty="0" smtClean="0">
                <a:latin typeface="RoCKWELL"/>
              </a:rPr>
              <a:t>KOFFI KOUAKOU</a:t>
            </a:r>
          </a:p>
          <a:p>
            <a:r>
              <a:rPr lang="en-US" sz="2400" dirty="0" smtClean="0">
                <a:latin typeface="RoCKWELL"/>
              </a:rPr>
              <a:t>WITS SCHOOL OF GOVERNANCE</a:t>
            </a:r>
          </a:p>
          <a:p>
            <a:endParaRPr lang="en-US" sz="2400" dirty="0">
              <a:latin typeface="RoCKWELL"/>
            </a:endParaRPr>
          </a:p>
          <a:p>
            <a:r>
              <a:rPr lang="en-US" sz="2400" dirty="0">
                <a:latin typeface="RoCKWELL"/>
              </a:rPr>
              <a:t>k</a:t>
            </a:r>
            <a:r>
              <a:rPr lang="en-US" sz="2400" dirty="0" smtClean="0">
                <a:latin typeface="RoCKWELL"/>
              </a:rPr>
              <a:t>offi.kouakou@wits.ac.za</a:t>
            </a:r>
          </a:p>
          <a:p>
            <a:endParaRPr lang="en-US" sz="4000" dirty="0" smtClean="0"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90932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54592"/>
            <a:ext cx="6038850" cy="4244622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latin typeface="RoCKWELL"/>
              </a:rPr>
              <a:t>CONTEXT </a:t>
            </a:r>
            <a:br>
              <a:rPr lang="en-US" sz="6000" b="1" dirty="0" smtClean="0">
                <a:latin typeface="RoCKWELL"/>
              </a:rPr>
            </a:br>
            <a:r>
              <a:rPr lang="en-US" sz="6000" b="1" dirty="0" smtClean="0">
                <a:latin typeface="RoCKWELL"/>
              </a:rPr>
              <a:t>AND</a:t>
            </a:r>
            <a:r>
              <a:rPr lang="en-US" sz="6000" b="1" dirty="0" smtClean="0">
                <a:solidFill>
                  <a:srgbClr val="FF0000"/>
                </a:solidFill>
                <a:latin typeface="RoCKWELL"/>
              </a:rPr>
              <a:t> </a:t>
            </a:r>
            <a:br>
              <a:rPr lang="en-US" sz="6000" b="1" dirty="0" smtClean="0">
                <a:solidFill>
                  <a:srgbClr val="FF0000"/>
                </a:solidFill>
                <a:latin typeface="RoCKWELL"/>
              </a:rPr>
            </a:br>
            <a:r>
              <a:rPr lang="en-US" sz="6000" b="1" dirty="0" smtClean="0">
                <a:solidFill>
                  <a:srgbClr val="FF0000"/>
                </a:solidFill>
                <a:latin typeface="RoCKWELL"/>
              </a:rPr>
              <a:t>MEANINGS</a:t>
            </a:r>
            <a:r>
              <a:rPr lang="en-US" sz="6000" b="1" dirty="0" smtClean="0">
                <a:latin typeface="RoCKWELL"/>
              </a:rPr>
              <a:t/>
            </a:r>
            <a:br>
              <a:rPr lang="en-US" sz="6000" b="1" dirty="0" smtClean="0">
                <a:latin typeface="RoCKWELL"/>
              </a:rPr>
            </a:br>
            <a:r>
              <a:rPr lang="en-US" sz="6000" b="1" dirty="0" smtClean="0">
                <a:latin typeface="RoCKWELL"/>
              </a:rPr>
              <a:t/>
            </a:r>
            <a:br>
              <a:rPr lang="en-US" sz="6000" b="1" dirty="0" smtClean="0">
                <a:latin typeface="RoCKWELL"/>
              </a:rPr>
            </a:br>
            <a:r>
              <a:rPr lang="en-US" sz="6000" b="1" dirty="0">
                <a:latin typeface="RoCKWELL"/>
              </a:rPr>
              <a:t/>
            </a:r>
            <a:br>
              <a:rPr lang="en-US" sz="6000" b="1" dirty="0">
                <a:latin typeface="RoCKWELL"/>
              </a:rPr>
            </a:br>
            <a:endParaRPr lang="en-US" sz="4000" dirty="0"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261046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8197" y="3854592"/>
            <a:ext cx="6038850" cy="4244622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RoCKWELL"/>
              </a:rPr>
              <a:t>THE SIX HORSEMEN</a:t>
            </a:r>
            <a:r>
              <a:rPr lang="en-US" sz="6000" b="1" dirty="0" smtClean="0">
                <a:latin typeface="RoCKWELL"/>
              </a:rPr>
              <a:t/>
            </a:r>
            <a:br>
              <a:rPr lang="en-US" sz="6000" b="1" dirty="0" smtClean="0">
                <a:latin typeface="RoCKWELL"/>
              </a:rPr>
            </a:br>
            <a:r>
              <a:rPr lang="en-US" sz="6000" b="1" dirty="0">
                <a:latin typeface="RoCKWELL"/>
              </a:rPr>
              <a:t/>
            </a:r>
            <a:br>
              <a:rPr lang="en-US" sz="6000" b="1" dirty="0">
                <a:latin typeface="RoCKWELL"/>
              </a:rPr>
            </a:br>
            <a:r>
              <a:rPr lang="en-US" sz="6000" b="1" dirty="0" smtClean="0">
                <a:latin typeface="RoCKWELL"/>
              </a:rPr>
              <a:t>OR </a:t>
            </a:r>
            <a:br>
              <a:rPr lang="en-US" sz="6000" b="1" dirty="0" smtClean="0">
                <a:latin typeface="RoCKWELL"/>
              </a:rPr>
            </a:br>
            <a:r>
              <a:rPr lang="en-US" sz="6000" b="1" dirty="0" smtClean="0">
                <a:latin typeface="RoCKWELL"/>
              </a:rPr>
              <a:t/>
            </a:r>
            <a:br>
              <a:rPr lang="en-US" sz="6000" b="1" dirty="0" smtClean="0">
                <a:latin typeface="RoCKWELL"/>
              </a:rPr>
            </a:br>
            <a:r>
              <a:rPr lang="en-US" sz="6000" b="1" dirty="0" smtClean="0">
                <a:latin typeface="RoCKWELL"/>
              </a:rPr>
              <a:t>THE DOUBLE TRIPLE CHALLENGES</a:t>
            </a:r>
            <a:r>
              <a:rPr lang="en-US" sz="6000" b="1" dirty="0">
                <a:latin typeface="RoCKWELL"/>
              </a:rPr>
              <a:t/>
            </a:r>
            <a:br>
              <a:rPr lang="en-US" sz="6000" b="1" dirty="0">
                <a:latin typeface="RoCKWELL"/>
              </a:rPr>
            </a:br>
            <a:endParaRPr lang="en-US" sz="4000" dirty="0"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123964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epwp\unemloyment_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8251"/>
            <a:ext cx="6847202" cy="6230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07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129678"/>
            <a:ext cx="5915025" cy="773571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Poverty Inequality</a:t>
            </a:r>
          </a:p>
          <a:p>
            <a:pPr marL="0" indent="0" algn="ctr">
              <a:buNone/>
            </a:pPr>
            <a:r>
              <a:rPr lang="en-US" sz="6500" b="1" dirty="0" smtClean="0">
                <a:solidFill>
                  <a:srgbClr val="FF0000"/>
                </a:solidFill>
                <a:latin typeface="Rockwell" pitchFamily="18" charset="0"/>
              </a:rPr>
              <a:t>Unemployment</a:t>
            </a:r>
            <a:endParaRPr lang="en-US" sz="6500" b="1" dirty="0" smtClean="0">
              <a:latin typeface="Rockwell" pitchFamily="18" charset="0"/>
            </a:endParaRPr>
          </a:p>
          <a:p>
            <a:pPr marL="0" indent="0" algn="ctr">
              <a:buNone/>
            </a:pPr>
            <a:endParaRPr lang="en-US" sz="7200" b="1" dirty="0">
              <a:latin typeface="Rockwell" pitchFamily="18" charset="0"/>
            </a:endParaRPr>
          </a:p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Corruption </a:t>
            </a:r>
          </a:p>
          <a:p>
            <a:pPr marL="0" indent="0" algn="ctr">
              <a:buNone/>
            </a:pPr>
            <a:r>
              <a:rPr lang="en-US" sz="7200" b="1" dirty="0" smtClean="0">
                <a:latin typeface="Rockwell" pitchFamily="18" charset="0"/>
              </a:rPr>
              <a:t>Crime Intolerances of All Sorts</a:t>
            </a:r>
            <a:endParaRPr lang="en-US" sz="2400" b="1" i="1" dirty="0">
              <a:solidFill>
                <a:srgbClr val="FF0000"/>
              </a:solidFill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21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54592"/>
            <a:ext cx="6038850" cy="4244622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RoCKWELL"/>
              </a:rPr>
              <a:t>UNEMPLOYMENT</a:t>
            </a:r>
            <a:r>
              <a:rPr lang="en-US" sz="4800" b="1" dirty="0" smtClean="0">
                <a:latin typeface="RoCKWELL"/>
              </a:rPr>
              <a:t/>
            </a:r>
            <a:br>
              <a:rPr lang="en-US" sz="4800" b="1" dirty="0" smtClean="0">
                <a:latin typeface="RoCKWELL"/>
              </a:rPr>
            </a:br>
            <a:r>
              <a:rPr lang="en-US" sz="4800" b="1" dirty="0" smtClean="0">
                <a:latin typeface="RoCKWELL"/>
              </a:rPr>
              <a:t/>
            </a:r>
            <a:br>
              <a:rPr lang="en-US" sz="4800" b="1" dirty="0" smtClean="0">
                <a:latin typeface="RoCKWELL"/>
              </a:rPr>
            </a:br>
            <a:r>
              <a:rPr lang="en-US" sz="4800" b="1" dirty="0">
                <a:latin typeface="RoCKWELL"/>
              </a:rPr>
              <a:t/>
            </a:r>
            <a:br>
              <a:rPr lang="en-US" sz="4800" b="1" dirty="0">
                <a:latin typeface="RoCKWELL"/>
              </a:rPr>
            </a:br>
            <a:r>
              <a:rPr lang="en-US" sz="6000" dirty="0" smtClean="0">
                <a:latin typeface="Arial Narrow" panose="020B0606020202030204" pitchFamily="34" charset="0"/>
              </a:rPr>
              <a:t>definition. brief history. some figures</a:t>
            </a:r>
            <a:r>
              <a:rPr lang="en-US" sz="6000" b="1" dirty="0" smtClean="0">
                <a:latin typeface="RoCKWELL"/>
              </a:rPr>
              <a:t/>
            </a:r>
            <a:br>
              <a:rPr lang="en-US" sz="6000" b="1" dirty="0" smtClean="0">
                <a:latin typeface="RoCKWELL"/>
              </a:rPr>
            </a:br>
            <a:r>
              <a:rPr lang="en-US" sz="6000" b="1" dirty="0" smtClean="0">
                <a:latin typeface="RoCKWELL"/>
              </a:rPr>
              <a:t/>
            </a:r>
            <a:br>
              <a:rPr lang="en-US" sz="6000" b="1" dirty="0" smtClean="0">
                <a:latin typeface="RoCKWELL"/>
              </a:rPr>
            </a:br>
            <a:r>
              <a:rPr lang="en-US" sz="6000" b="1" dirty="0">
                <a:latin typeface="RoCKWELL"/>
              </a:rPr>
              <a:t/>
            </a:r>
            <a:br>
              <a:rPr lang="en-US" sz="6000" b="1" dirty="0">
                <a:latin typeface="RoCKWELL"/>
              </a:rPr>
            </a:br>
            <a:endParaRPr lang="en-US" sz="4000" dirty="0"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24897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epwp\unemloyment_7_create jobs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50" y="2386739"/>
            <a:ext cx="6790750" cy="4959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19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149</Words>
  <Application>Microsoft Office PowerPoint</Application>
  <PresentationFormat>Custom</PresentationFormat>
  <Paragraphs>83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UNEMPLOYMENT SOCIAL COHESION AND GOVERNANCE IN (SOUTH) AFRICA</vt:lpstr>
      <vt:lpstr>PowerPoint Presentation</vt:lpstr>
      <vt:lpstr>PowerPoint Presentation</vt:lpstr>
      <vt:lpstr>CONTEXT  AND  MEANINGS   </vt:lpstr>
      <vt:lpstr>THE SIX HORSEMEN  OR   THE DOUBLE TRIPLE CHALLENGES </vt:lpstr>
      <vt:lpstr>PowerPoint Presentation</vt:lpstr>
      <vt:lpstr>PowerPoint Presentation</vt:lpstr>
      <vt:lpstr>UNEMPLOYMENT   definition. brief history. some figures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SOCIAL COHESION  definition. brief history. some figures   </vt:lpstr>
      <vt:lpstr>PowerPoint Presentation</vt:lpstr>
      <vt:lpstr>GOVERNANCE  definition. brief history. some figures   </vt:lpstr>
      <vt:lpstr>PowerPoint Presentation</vt:lpstr>
      <vt:lpstr>PowerPoint Presentation</vt:lpstr>
      <vt:lpstr>THE IMPERATIVE NEXUS    </vt:lpstr>
      <vt:lpstr>PowerPoint Presentation</vt:lpstr>
      <vt:lpstr>PowerPoint Presentation</vt:lpstr>
      <vt:lpstr>PowerPoint Presentation</vt:lpstr>
      <vt:lpstr>CONCLUSION   </vt:lpstr>
      <vt:lpstr>SO WHAT?   </vt:lpstr>
      <vt:lpstr>THE IMPERATIVE NEXUS    </vt:lpstr>
      <vt:lpstr>PowerPoint Presentation</vt:lpstr>
      <vt:lpstr>THE IMPERATIVE NEXUS   governance. EMPLOYMENT.   social cohesion.    </vt:lpstr>
      <vt:lpstr>PowerPoint Presentation</vt:lpstr>
      <vt:lpstr>PowerPoint Presentation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FREELANCE SPIRTITUALITY</dc:title>
  <dc:creator>Client</dc:creator>
  <cp:lastModifiedBy>Luna Mjulwa</cp:lastModifiedBy>
  <cp:revision>66</cp:revision>
  <dcterms:created xsi:type="dcterms:W3CDTF">2014-11-23T15:20:41Z</dcterms:created>
  <dcterms:modified xsi:type="dcterms:W3CDTF">2014-11-27T10:03:09Z</dcterms:modified>
</cp:coreProperties>
</file>